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Gilroy" panose="020B0604020202020204" charset="-52"/>
      <p:regular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63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41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312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8057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75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343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82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382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77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34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95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69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90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43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80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5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62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EEF6BFB-4B62-4245-82BB-B6F3AA1F4DDB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F46E-400F-44B0-81AF-89B78C7C6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688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Gilroy" panose="000005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ontserrat" pitchFamily="2" charset="0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1.png"/><Relationship Id="rId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zan-ka/board_game/wiki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803" y="83127"/>
            <a:ext cx="3546618" cy="35466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Игра «</a:t>
            </a:r>
            <a:r>
              <a:rPr lang="en-US" dirty="0" err="1"/>
              <a:t>DaUNO</a:t>
            </a:r>
            <a:r>
              <a:rPr lang="ru-RU" dirty="0"/>
              <a:t>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4842559" y="964816"/>
            <a:ext cx="1256641" cy="18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5150574" y="956436"/>
            <a:ext cx="1256641" cy="180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5418327" y="1008644"/>
            <a:ext cx="1256641" cy="180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5655240" y="1150549"/>
            <a:ext cx="1256641" cy="1800000"/>
          </a:xfrm>
          <a:prstGeom prst="rect">
            <a:avLst/>
          </a:prstGeom>
        </p:spPr>
      </p:pic>
      <p:sp>
        <p:nvSpPr>
          <p:cNvPr id="11" name="Подзаголовок 2"/>
          <p:cNvSpPr txBox="1">
            <a:spLocks/>
          </p:cNvSpPr>
          <p:nvPr/>
        </p:nvSpPr>
        <p:spPr>
          <a:xfrm>
            <a:off x="1195595" y="4706201"/>
            <a:ext cx="9835222" cy="1615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Montserrat" pitchFamily="2" charset="0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Montserrat" pitchFamily="2" charset="0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Montserrat" pitchFamily="2" charset="0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0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0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5836700" y="1353167"/>
            <a:ext cx="125664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2.22222E-6 L -0.18294 -0.04004 C -0.16901 -0.04907 -0.14805 -0.05393 -0.12604 -0.05393 C -0.10104 -0.05393 -0.08099 -0.04907 -0.06706 -0.04004 L 1.66667E-6 -2.22222E-6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27 0.05833 L -0.12787 0.00278 C -0.11849 -0.00903 -0.10482 -0.01852 -0.09024 -0.02384 C -0.07357 -0.02917 -0.05951 -0.02893 -0.05104 -0.02384 L 2.08333E-6 0.00046 " pathEditMode="relative" rAng="20940000" ptsTypes="AAA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55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828 0.05926 L -0.14245 0.00371 C -0.13281 -0.00787 -0.11732 -0.01504 -0.10091 -0.02338 C -0.08216 -0.02916 -0.0668 -0.02916 -0.05521 -0.02315 L -0.00078 -1.85185E-6 " pathEditMode="relative" rAng="21000000" ptsTypes="AAA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562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507 0.03333 L -0.15208 -0.01528 C -0.14101 -0.0243 -0.12422 -0.03356 -0.10612 -0.03634 C -0.08554 -0.03958 -0.06888 -0.03727 -0.05703 -0.03009 L -3.54167E-6 0.00139 " pathEditMode="relative" rAng="21300000" ptsTypes="AAA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-428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216 0.05926 L -0.17278 0.00394 C -0.16054 -0.00833 -0.14166 -0.01805 -0.12096 -0.02314 C -0.09765 -0.0287 -0.07877 -0.0287 -0.06497 -0.02291 L 0.00053 0.00093 " pathEditMode="relative" rAng="21120000" ptsTypes="AAAAA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-557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32" presetClass="emph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00023 L 0.04401 0.00116 C 0.04518 0.00139 0.04648 0.00209 0.04778 0.00255 C 0.05859 0.00695 0.04023 -2.22222E-6 0.05534 0.00672 L 0.05833 0.00787 C 0.06068 0.01088 0.06419 0.01528 0.06667 0.01597 C 0.07122 0.01759 0.06927 0.01667 0.07278 0.01875 C 0.08099 0.02847 0.06823 0.01412 0.07799 0.02269 C 0.09101 0.03426 0.07812 0.02593 0.08867 0.03218 C 0.08971 0.03357 0.09062 0.03496 0.09167 0.03634 C 0.09388 0.03912 0.09635 0.04121 0.09844 0.04422 C 0.10208 0.04954 0.10286 0.05023 0.10612 0.05648 C 0.11055 0.06528 0.11133 0.0706 0.11588 0.08195 C 0.11784 0.08681 0.12018 0.09074 0.122 0.0956 C 0.12448 0.10232 0.12643 0.10996 0.12877 0.11713 C 0.13099 0.12338 0.13372 0.12917 0.13555 0.13588 C 0.13958 0.15 0.14414 0.16389 0.14622 0.17894 C 0.14648 0.18079 0.14661 0.18264 0.147 0.18426 C 0.14739 0.18634 0.14805 0.18797 0.14844 0.18982 C 0.14883 0.19097 0.14896 0.19236 0.14922 0.19375 C 0.15104 0.20185 0.15364 0.20949 0.15456 0.21806 C 0.15482 0.22037 0.15508 0.22246 0.15534 0.22477 C 0.15547 0.22662 0.15586 0.22824 0.15612 0.23009 C 0.15638 0.23334 0.15651 0.23658 0.15677 0.23959 C 0.15703 0.24144 0.15742 0.24306 0.15755 0.24491 C 0.15794 0.24769 0.15807 0.25047 0.15833 0.25301 C 0.15859 0.25834 0.15872 0.26389 0.15911 0.26922 C 0.16015 0.28426 0.16341 0.26435 0.15911 0.29884 C 0.15898 0.30023 0.15755 0.29884 0.15677 0.29884 L -0.02188 0.26783 L -0.02188 0.26806 " pathEditMode="relative" rAng="0" ptsTypes="AAAAAAAAAAAAAAAAAAAAAAAAAAAAAA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1495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380" y="4480452"/>
            <a:ext cx="1256641" cy="180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894" y="4480452"/>
            <a:ext cx="1256641" cy="18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39" y="4480452"/>
            <a:ext cx="1256641" cy="180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3" y="3141051"/>
            <a:ext cx="1256641" cy="18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20" y="3141051"/>
            <a:ext cx="1256641" cy="180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46" y="3121016"/>
            <a:ext cx="1256641" cy="180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функционала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Игра с ботами</a:t>
            </a:r>
          </a:p>
          <a:p>
            <a:r>
              <a:rPr lang="ru-RU" dirty="0"/>
              <a:t>Выбор варианта колоды</a:t>
            </a:r>
          </a:p>
          <a:p>
            <a:r>
              <a:rPr lang="ru-RU" dirty="0"/>
              <a:t>Сортировка своих карт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86" y="1772210"/>
            <a:ext cx="1256641" cy="18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212" y="1778321"/>
            <a:ext cx="1256641" cy="180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3" y="1783706"/>
            <a:ext cx="1256641" cy="180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853" y="458829"/>
            <a:ext cx="1256641" cy="180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88" y="452718"/>
            <a:ext cx="1256641" cy="18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21" y="458829"/>
            <a:ext cx="125664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Документация разработчика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98916" y="1396364"/>
            <a:ext cx="4434840" cy="48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274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Документация пользователя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https://github.com/Mazan-ka/board_game/wiki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8338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2632" y="1853248"/>
            <a:ext cx="4577052" cy="4195481"/>
          </a:xfrm>
        </p:spPr>
        <p:txBody>
          <a:bodyPr/>
          <a:lstStyle/>
          <a:p>
            <a:pPr marL="0" indent="0" algn="ctr">
              <a:buNone/>
            </a:pPr>
            <a:endParaRPr lang="ru-RU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b="1" dirty="0" err="1">
                <a:solidFill>
                  <a:srgbClr val="FFFF00"/>
                </a:solidFill>
              </a:rPr>
              <a:t>DaUNO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Планируют дополнительные режимы</a:t>
            </a:r>
          </a:p>
          <a:p>
            <a:pPr marL="0" indent="0">
              <a:buNone/>
            </a:pPr>
            <a:r>
              <a:rPr lang="ru-RU" dirty="0"/>
              <a:t>Пока нет </a:t>
            </a:r>
            <a:r>
              <a:rPr lang="ru-RU" dirty="0" err="1"/>
              <a:t>мультиплеера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Много карт и столов, но их нельзя выбрать</a:t>
            </a:r>
          </a:p>
          <a:p>
            <a:pPr marL="0" indent="0">
              <a:buNone/>
            </a:pPr>
            <a:r>
              <a:rPr lang="ru-RU" dirty="0"/>
              <a:t>Можно самостоятельно </a:t>
            </a:r>
            <a:r>
              <a:rPr lang="ru-RU" dirty="0" err="1"/>
              <a:t>задизайнить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Можно сортировать карты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869276" y="2052918"/>
            <a:ext cx="457705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ru-RU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602316" y="1853248"/>
            <a:ext cx="457705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ru-RU" b="1" dirty="0">
              <a:solidFill>
                <a:srgbClr val="FFFF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US" b="1" dirty="0">
                <a:solidFill>
                  <a:srgbClr val="FFFF00"/>
                </a:solidFill>
              </a:rPr>
              <a:t>UNO</a:t>
            </a:r>
            <a:endParaRPr lang="ru-RU" dirty="0"/>
          </a:p>
          <a:p>
            <a:pPr marL="0" indent="0">
              <a:buFont typeface="Wingdings 3" charset="2"/>
              <a:buNone/>
            </a:pPr>
            <a:r>
              <a:rPr lang="ru-RU" dirty="0"/>
              <a:t>НЕ планируют дополнительные режимы</a:t>
            </a:r>
          </a:p>
          <a:p>
            <a:pPr marL="0" indent="0">
              <a:buFont typeface="Wingdings 3" charset="2"/>
              <a:buNone/>
            </a:pPr>
            <a:r>
              <a:rPr lang="ru-RU" dirty="0"/>
              <a:t>Есть </a:t>
            </a:r>
            <a:r>
              <a:rPr lang="ru-RU" dirty="0" err="1"/>
              <a:t>мультиплеер</a:t>
            </a:r>
            <a:endParaRPr lang="ru-RU" dirty="0"/>
          </a:p>
          <a:p>
            <a:pPr marL="0" indent="0">
              <a:buFont typeface="Wingdings 3" charset="2"/>
              <a:buNone/>
            </a:pPr>
            <a:r>
              <a:rPr lang="ru-RU" dirty="0"/>
              <a:t>Не могут похвастаться такой возможностью</a:t>
            </a:r>
          </a:p>
          <a:p>
            <a:pPr marL="0" indent="0">
              <a:buFont typeface="Wingdings 3" charset="2"/>
              <a:buNone/>
            </a:pPr>
            <a:r>
              <a:rPr lang="ru-RU" dirty="0"/>
              <a:t>Второй минус за отсутствие </a:t>
            </a:r>
            <a:r>
              <a:rPr lang="ru-RU" dirty="0" err="1"/>
              <a:t>кастомизации</a:t>
            </a:r>
            <a:endParaRPr lang="ru-RU" dirty="0"/>
          </a:p>
          <a:p>
            <a:pPr marL="0" indent="0">
              <a:buFont typeface="Wingdings 3" charset="2"/>
              <a:buNone/>
            </a:pPr>
            <a:r>
              <a:rPr lang="ru-RU" dirty="0"/>
              <a:t>НЕЛЬЗЯ сортировать карты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4" t="2335" r="38239" b="1751"/>
          <a:stretch/>
        </p:blipFill>
        <p:spPr>
          <a:xfrm rot="4463950">
            <a:off x="7138214" y="2533016"/>
            <a:ext cx="25042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3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96 0.39075 L 0.04805 0.24051 C 0.04896 0.20834 0.0431 0.16667 0.03177 0.1301 C 0.0194 0.08357 0.00443 0.05348 -0.00976 0.03681 L -0.08008 -0.05023 " pathEditMode="relative" rAng="918000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3" y="-242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 с </a:t>
            </a:r>
            <a:r>
              <a:rPr lang="ru-RU" dirty="0" err="1"/>
              <a:t>геймплеем</a:t>
            </a:r>
            <a:endParaRPr lang="ru-RU" dirty="0"/>
          </a:p>
        </p:txBody>
      </p:sp>
      <p:pic>
        <p:nvPicPr>
          <p:cNvPr id="4" name="2023-06-05 04-00-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169" y="1331119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4513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 команды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6973146" y="1776260"/>
            <a:ext cx="3210560" cy="3305481"/>
            <a:chOff x="6973146" y="1647519"/>
            <a:chExt cx="3210560" cy="3305481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7" t="8888" r="21818" b="9630"/>
            <a:stretch/>
          </p:blipFill>
          <p:spPr>
            <a:xfrm>
              <a:off x="9077424" y="1647519"/>
              <a:ext cx="1106282" cy="897186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489" l="5546" r="909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25" t="13614" r="16989" b="2527"/>
            <a:stretch/>
          </p:blipFill>
          <p:spPr>
            <a:xfrm>
              <a:off x="6973146" y="1905000"/>
              <a:ext cx="3210560" cy="30480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7414851" y="5360654"/>
            <a:ext cx="288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Самый главный разработчик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5843299" y="4863622"/>
            <a:ext cx="6031779" cy="716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000" dirty="0" err="1">
                <a:solidFill>
                  <a:srgbClr val="FFFF00"/>
                </a:solidFill>
              </a:rPr>
              <a:t>Быба</a:t>
            </a:r>
            <a:r>
              <a:rPr lang="ru-RU" sz="3000" dirty="0">
                <a:solidFill>
                  <a:srgbClr val="FFFF00"/>
                </a:solidFill>
              </a:rPr>
              <a:t> Даниил Игоревич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5" t="13527" r="33809" b="14747"/>
          <a:stretch/>
        </p:blipFill>
        <p:spPr>
          <a:xfrm>
            <a:off x="2008293" y="1574800"/>
            <a:ext cx="2956560" cy="37084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08293" y="5345908"/>
            <a:ext cx="288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Руководитель команды </a:t>
            </a:r>
          </a:p>
          <a:p>
            <a:r>
              <a:rPr lang="ru-RU" dirty="0"/>
              <a:t>Аналитик</a:t>
            </a:r>
          </a:p>
          <a:p>
            <a:r>
              <a:rPr lang="ru-RU" dirty="0"/>
              <a:t>Технический писатель</a:t>
            </a:r>
          </a:p>
          <a:p>
            <a:endParaRPr lang="ru-RU" dirty="0"/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210877" y="4863622"/>
            <a:ext cx="6031779" cy="716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000" dirty="0">
                <a:solidFill>
                  <a:srgbClr val="FFFF00"/>
                </a:solidFill>
              </a:rPr>
              <a:t>Шушков Станислав Михайлович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-518887"/>
            <a:ext cx="10759440" cy="78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05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ractur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Объект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082" l="7541" r="836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09" y="1764112"/>
            <a:ext cx="3329776" cy="3329776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 команды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5900882" y="4830549"/>
            <a:ext cx="6031779" cy="716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000" dirty="0">
                <a:solidFill>
                  <a:srgbClr val="FFFF00"/>
                </a:solidFill>
              </a:rPr>
              <a:t>Демченко Илья Романович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84664" y="5292214"/>
            <a:ext cx="288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Разработчик </a:t>
            </a:r>
            <a:r>
              <a:rPr lang="ru-RU" dirty="0" err="1"/>
              <a:t>Тестировщик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546295" y="5292214"/>
            <a:ext cx="2888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Дизайнер; Технический писатель; </a:t>
            </a:r>
            <a:r>
              <a:rPr lang="ru-RU" dirty="0" err="1"/>
              <a:t>Тестировщик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1" t="9499" r="21316" b="5025"/>
          <a:stretch/>
        </p:blipFill>
        <p:spPr>
          <a:xfrm>
            <a:off x="2029514" y="1381760"/>
            <a:ext cx="2773681" cy="409448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13064" r="8384" b="13804"/>
          <a:stretch/>
        </p:blipFill>
        <p:spPr>
          <a:xfrm rot="1215437">
            <a:off x="8609233" y="1748222"/>
            <a:ext cx="966576" cy="817525"/>
          </a:xfrm>
          <a:prstGeom prst="rect">
            <a:avLst/>
          </a:prstGeom>
        </p:spPr>
      </p:pic>
      <p:sp>
        <p:nvSpPr>
          <p:cNvPr id="18" name="Заголовок 1"/>
          <p:cNvSpPr txBox="1">
            <a:spLocks/>
          </p:cNvSpPr>
          <p:nvPr/>
        </p:nvSpPr>
        <p:spPr>
          <a:xfrm>
            <a:off x="17162" y="4830548"/>
            <a:ext cx="6349633" cy="7168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000" dirty="0">
                <a:solidFill>
                  <a:srgbClr val="FFFF00"/>
                </a:solidFill>
              </a:rPr>
              <a:t>Федотов Владислав Алексеевич</a:t>
            </a:r>
          </a:p>
        </p:txBody>
      </p:sp>
    </p:spTree>
    <p:extLst>
      <p:ext uri="{BB962C8B-B14F-4D97-AF65-F5344CB8AC3E}">
        <p14:creationId xmlns:p14="http://schemas.microsoft.com/office/powerpoint/2010/main" val="123449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900000">
            <a:off x="5875883" y="3343339"/>
            <a:ext cx="2261954" cy="3240000"/>
          </a:xfrm>
          <a:prstGeom prst="rect">
            <a:avLst/>
          </a:prstGeom>
          <a:effectLst>
            <a:outerShdw blurRad="266700" dist="4064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7703" r="35250" b="8000"/>
          <a:stretch/>
        </p:blipFill>
        <p:spPr>
          <a:xfrm rot="900000">
            <a:off x="9221402" y="3183024"/>
            <a:ext cx="2255520" cy="3404220"/>
          </a:xfrm>
          <a:prstGeom prst="rect">
            <a:avLst/>
          </a:prstGeom>
          <a:effectLst>
            <a:outerShdw blurRad="266700" dist="406400" dir="54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</a:t>
            </a:r>
            <a:r>
              <a:rPr lang="en-US" dirty="0"/>
              <a:t> </a:t>
            </a:r>
            <a:r>
              <a:rPr lang="ru-RU" dirty="0"/>
              <a:t>и назначение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9"/>
            <a:ext cx="9991408" cy="893482"/>
          </a:xfrm>
        </p:spPr>
        <p:txBody>
          <a:bodyPr/>
          <a:lstStyle/>
          <a:p>
            <a:pPr marL="0" indent="0">
              <a:buNone/>
            </a:pPr>
            <a:r>
              <a:rPr lang="en-US" sz="2500" b="1" dirty="0" err="1">
                <a:ln w="6350">
                  <a:solidFill>
                    <a:schemeClr val="bg1"/>
                  </a:solidFill>
                </a:ln>
                <a:solidFill>
                  <a:srgbClr val="FFFF00"/>
                </a:solidFill>
              </a:rPr>
              <a:t>DaUNO</a:t>
            </a:r>
            <a:r>
              <a:rPr lang="en-US" sz="2500" dirty="0"/>
              <a:t> – </a:t>
            </a:r>
            <a:r>
              <a:rPr lang="ru-RU" sz="2500" dirty="0"/>
              <a:t>это карточная компьютерная игра на базе существующей </a:t>
            </a:r>
            <a:r>
              <a:rPr lang="en-US" sz="2500" dirty="0"/>
              <a:t>UNO,</a:t>
            </a:r>
            <a:r>
              <a:rPr lang="ru-RU" sz="2500" dirty="0"/>
              <a:t>  рассчитанной до 4-х игроков</a:t>
            </a:r>
          </a:p>
          <a:p>
            <a:endParaRPr lang="ru-RU" dirty="0"/>
          </a:p>
        </p:txBody>
      </p:sp>
      <p:pic>
        <p:nvPicPr>
          <p:cNvPr id="2052" name="Picture 4" descr="https://pic.rutubelist.ru/video/45/a7/45a7763b44bd4f2512576392c14752c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8738">
            <a:off x="3597623" y="2371127"/>
            <a:ext cx="1458108" cy="8201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8510878" y="4455509"/>
            <a:ext cx="370841" cy="1015663"/>
          </a:xfrm>
          <a:prstGeom prst="rect">
            <a:avLst/>
          </a:prstGeom>
          <a:noFill/>
          <a:effectLst>
            <a:glow rad="292100">
              <a:srgbClr val="FFC0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glow rad="596900">
                    <a:srgbClr val="FFFF00">
                      <a:alpha val="72000"/>
                    </a:srgbClr>
                  </a:glow>
                </a:effectLst>
                <a:latin typeface="Montserrat" pitchFamily="2" charset="0"/>
              </a:rPr>
              <a:t>&gt;</a:t>
            </a:r>
            <a:endParaRPr lang="ru-RU" sz="6000" b="1" dirty="0">
              <a:effectLst>
                <a:glow rad="596900">
                  <a:srgbClr val="FFFF00">
                    <a:alpha val="72000"/>
                  </a:srgbClr>
                </a:glow>
              </a:effectLst>
              <a:latin typeface="Montserra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3312" y="3509521"/>
            <a:ext cx="382428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Montserrat" pitchFamily="2" charset="0"/>
              </a:rPr>
              <a:t>Конечный пользователь может использовать наш продукт в целях развлечения</a:t>
            </a:r>
          </a:p>
        </p:txBody>
      </p:sp>
    </p:spTree>
    <p:extLst>
      <p:ext uri="{BB962C8B-B14F-4D97-AF65-F5344CB8AC3E}">
        <p14:creationId xmlns:p14="http://schemas.microsoft.com/office/powerpoint/2010/main" val="278576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80"/>
                            </p:stCondLst>
                            <p:childTnLst>
                              <p:par>
                                <p:cTn id="8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требования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1" t="42222" r="13333" b="9926"/>
          <a:stretch/>
        </p:blipFill>
        <p:spPr>
          <a:xfrm>
            <a:off x="8639132" y="3918750"/>
            <a:ext cx="3268388" cy="27563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1037" r="45555" b="56296"/>
          <a:stretch/>
        </p:blipFill>
        <p:spPr>
          <a:xfrm>
            <a:off x="7892585" y="1755277"/>
            <a:ext cx="2167547" cy="24576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t="35111" r="55222" b="10667"/>
          <a:stretch/>
        </p:blipFill>
        <p:spPr>
          <a:xfrm>
            <a:off x="6498521" y="3415266"/>
            <a:ext cx="2986777" cy="31233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7" t="1036" r="17222" b="53482"/>
          <a:stretch/>
        </p:blipFill>
        <p:spPr>
          <a:xfrm>
            <a:off x="9422262" y="1917255"/>
            <a:ext cx="2005408" cy="26198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86" y="6915873"/>
            <a:ext cx="1551123" cy="2312906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3" y="2052918"/>
            <a:ext cx="5421734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Наша цель - проверить свои навыки приобретенные за время обучения в ВУЗе, разрабатывая продукт в команде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Пример того, что не успели сделать:</a:t>
            </a:r>
          </a:p>
          <a:p>
            <a:pPr marL="0" indent="0">
              <a:buNone/>
            </a:pPr>
            <a:r>
              <a:rPr lang="ru-RU" dirty="0" err="1"/>
              <a:t>Стикеры</a:t>
            </a:r>
            <a:r>
              <a:rPr lang="ru-RU" dirty="0"/>
              <a:t> во время игры</a:t>
            </a:r>
          </a:p>
        </p:txBody>
      </p:sp>
    </p:spTree>
    <p:extLst>
      <p:ext uri="{BB962C8B-B14F-4D97-AF65-F5344CB8AC3E}">
        <p14:creationId xmlns:p14="http://schemas.microsoft.com/office/powerpoint/2010/main" val="2152932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0.00286 -0.343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C 0.00234 -0.0169 0.00612 -0.02731 0.01028 -0.02731 C 0.01432 -0.02731 0.0181 -0.0169 0.0207 -1.85185E-6 C 0.0181 0.01667 0.01432 0.02732 0.01028 0.02732 C 0.00612 0.02732 0.00234 0.01667 1.875E-6 -1.85185E-6 Z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231 C 0.00924 -0.00694 0.01771 -0.00486 0.0207 0.00301 C 0.02396 0.01158 0.02161 0.02732 0.01523 0.04074 C 0.00482 0.04468 -0.00326 0.04306 -0.00677 0.03519 C -0.00925 0.02616 -0.00755 0.01158 -0.00104 -0.00231 Z " pathEditMode="relative" rAng="3420000" ptsTypes="AAA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215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C 0.00443 -0.00972 0.00976 -0.01666 0.01601 -0.01666 C 0.022 -0.01666 0.02734 -0.00972 0.03138 0.00162 C 0.02734 0.01274 0.022 0.01991 0.01601 0.01991 C 0.00976 0.01991 0.00443 0.01274 0.00091 0.00162 Z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01992 4.81481E-6 L 0.01992 0.03379 L 2.08333E-6 0.03379 L 2.08333E-6 4.81481E-6 Z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-0.34305 L -2.70833E-6 3.7037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48203 -0.0011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02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51758 -3.703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50664 -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3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-0.53008 4.8148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0.51055 -2.59259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34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03 -0.00115 L -0.88958 0.0023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78" y="1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758 -3.7037E-6 L -0.98959 -3.7037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0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664 -1.85185E-6 L -0.93802 -0.0032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6" y="-1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008 4.81481E-6 L -0.91732 4.8148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:\Downloads\pract7_sipi.drawi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22" y="285750"/>
            <a:ext cx="5934075" cy="6286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119311" y="-5772743"/>
            <a:ext cx="4558171" cy="6858000"/>
          </a:xfrm>
          <a:prstGeom prst="rect">
            <a:avLst/>
          </a:prstGeom>
        </p:spPr>
        <p:txBody>
          <a:bodyPr vert="wordArtVert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Gilroy" panose="000005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1" dirty="0"/>
              <a:t>Архитектура</a:t>
            </a:r>
          </a:p>
          <a:p>
            <a:r>
              <a:rPr lang="ru-RU" sz="2800" b="1" dirty="0"/>
              <a:t>программного </a:t>
            </a:r>
          </a:p>
          <a:p>
            <a:r>
              <a:rPr lang="ru-RU" sz="2800" b="1" dirty="0"/>
              <a:t>продукта</a:t>
            </a:r>
          </a:p>
        </p:txBody>
      </p:sp>
      <p:sp>
        <p:nvSpPr>
          <p:cNvPr id="10" name="Стрелка вниз 9"/>
          <p:cNvSpPr/>
          <p:nvPr/>
        </p:nvSpPr>
        <p:spPr>
          <a:xfrm>
            <a:off x="747712" y="-5689616"/>
            <a:ext cx="1371599" cy="5668010"/>
          </a:xfrm>
          <a:prstGeom prst="downArrow">
            <a:avLst>
              <a:gd name="adj1" fmla="val 50000"/>
              <a:gd name="adj2" fmla="val 57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1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1.875E-6 0.827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8266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826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8266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Наиболее значимые риски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1370" y="132139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процессе выполнения работы мы пережили:</a:t>
            </a:r>
          </a:p>
          <a:p>
            <a:r>
              <a:rPr lang="ru-RU" dirty="0"/>
              <a:t>Отключение интернета</a:t>
            </a:r>
          </a:p>
          <a:p>
            <a:r>
              <a:rPr lang="ru-RU" dirty="0"/>
              <a:t>Сгорание видеокарты</a:t>
            </a:r>
          </a:p>
          <a:p>
            <a:r>
              <a:rPr lang="ru-RU" dirty="0"/>
              <a:t>Отключение электричества</a:t>
            </a:r>
          </a:p>
          <a:p>
            <a:r>
              <a:rPr lang="ru-RU" dirty="0"/>
              <a:t>Маломощное оборудование, замедляющее прогресс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Эти и другие риски повлияли на смещение </a:t>
            </a:r>
            <a:r>
              <a:rPr lang="ru-RU" dirty="0" err="1"/>
              <a:t>дедлайнов</a:t>
            </a:r>
            <a:r>
              <a:rPr lang="ru-RU" dirty="0"/>
              <a:t> работы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09" y="4507265"/>
            <a:ext cx="6485182" cy="15317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9400" y="6086043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Montserrat" pitchFamily="2" charset="0"/>
              </a:rPr>
              <a:t>Пример риска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50489995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стека технологий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1856265" y="3109561"/>
            <a:ext cx="1940560" cy="1788630"/>
            <a:chOff x="1865502" y="2534685"/>
            <a:chExt cx="1940560" cy="1788630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18" name="Прямоугольник 17"/>
            <p:cNvSpPr/>
            <p:nvPr/>
          </p:nvSpPr>
          <p:spPr>
            <a:xfrm>
              <a:off x="1950720" y="2762250"/>
              <a:ext cx="1760220" cy="134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6" t="3955" r="71955" b="3955"/>
            <a:stretch/>
          </p:blipFill>
          <p:spPr>
            <a:xfrm>
              <a:off x="1865502" y="2534685"/>
              <a:ext cx="1940560" cy="1788630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11259" r="11926" b="11999"/>
          <a:stretch/>
        </p:blipFill>
        <p:spPr>
          <a:xfrm>
            <a:off x="5662327" y="3155516"/>
            <a:ext cx="1696720" cy="1696720"/>
          </a:xfrm>
          <a:prstGeom prst="rect">
            <a:avLst/>
          </a:prstGeom>
          <a:effectLst>
            <a:glow rad="393700">
              <a:schemeClr val="tx1">
                <a:alpha val="1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4" t="-987" r="14440" b="5289"/>
          <a:stretch/>
        </p:blipFill>
        <p:spPr>
          <a:xfrm>
            <a:off x="7022893" y="5442994"/>
            <a:ext cx="3069322" cy="957921"/>
          </a:xfrm>
          <a:prstGeom prst="rect">
            <a:avLst/>
          </a:prstGeom>
          <a:effectLst>
            <a:glow rad="393700">
              <a:schemeClr val="tx1">
                <a:alpha val="10000"/>
              </a:schemeClr>
            </a:glow>
          </a:effectLst>
        </p:spPr>
      </p:pic>
      <p:grpSp>
        <p:nvGrpSpPr>
          <p:cNvPr id="25" name="Группа 24"/>
          <p:cNvGrpSpPr/>
          <p:nvPr/>
        </p:nvGrpSpPr>
        <p:grpSpPr>
          <a:xfrm>
            <a:off x="2099756" y="5004752"/>
            <a:ext cx="2823367" cy="1396163"/>
            <a:chOff x="2099770" y="5461837"/>
            <a:chExt cx="2823367" cy="1396163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24" name="Полилиния 23"/>
            <p:cNvSpPr/>
            <p:nvPr/>
          </p:nvSpPr>
          <p:spPr>
            <a:xfrm>
              <a:off x="2377440" y="5520690"/>
              <a:ext cx="2263140" cy="1165860"/>
            </a:xfrm>
            <a:custGeom>
              <a:avLst/>
              <a:gdLst>
                <a:gd name="connsiteX0" fmla="*/ 22860 w 2263140"/>
                <a:gd name="connsiteY0" fmla="*/ 255270 h 1165860"/>
                <a:gd name="connsiteX1" fmla="*/ 0 w 2263140"/>
                <a:gd name="connsiteY1" fmla="*/ 906780 h 1165860"/>
                <a:gd name="connsiteX2" fmla="*/ 102870 w 2263140"/>
                <a:gd name="connsiteY2" fmla="*/ 914400 h 1165860"/>
                <a:gd name="connsiteX3" fmla="*/ 179070 w 2263140"/>
                <a:gd name="connsiteY3" fmla="*/ 925830 h 1165860"/>
                <a:gd name="connsiteX4" fmla="*/ 205740 w 2263140"/>
                <a:gd name="connsiteY4" fmla="*/ 929640 h 1165860"/>
                <a:gd name="connsiteX5" fmla="*/ 224790 w 2263140"/>
                <a:gd name="connsiteY5" fmla="*/ 933450 h 1165860"/>
                <a:gd name="connsiteX6" fmla="*/ 255270 w 2263140"/>
                <a:gd name="connsiteY6" fmla="*/ 937260 h 1165860"/>
                <a:gd name="connsiteX7" fmla="*/ 339090 w 2263140"/>
                <a:gd name="connsiteY7" fmla="*/ 948690 h 1165860"/>
                <a:gd name="connsiteX8" fmla="*/ 422910 w 2263140"/>
                <a:gd name="connsiteY8" fmla="*/ 952500 h 1165860"/>
                <a:gd name="connsiteX9" fmla="*/ 461010 w 2263140"/>
                <a:gd name="connsiteY9" fmla="*/ 956310 h 1165860"/>
                <a:gd name="connsiteX10" fmla="*/ 476250 w 2263140"/>
                <a:gd name="connsiteY10" fmla="*/ 960120 h 1165860"/>
                <a:gd name="connsiteX11" fmla="*/ 510540 w 2263140"/>
                <a:gd name="connsiteY11" fmla="*/ 963930 h 1165860"/>
                <a:gd name="connsiteX12" fmla="*/ 575310 w 2263140"/>
                <a:gd name="connsiteY12" fmla="*/ 971550 h 1165860"/>
                <a:gd name="connsiteX13" fmla="*/ 609600 w 2263140"/>
                <a:gd name="connsiteY13" fmla="*/ 979170 h 1165860"/>
                <a:gd name="connsiteX14" fmla="*/ 632460 w 2263140"/>
                <a:gd name="connsiteY14" fmla="*/ 986790 h 1165860"/>
                <a:gd name="connsiteX15" fmla="*/ 720090 w 2263140"/>
                <a:gd name="connsiteY15" fmla="*/ 994410 h 1165860"/>
                <a:gd name="connsiteX16" fmla="*/ 769620 w 2263140"/>
                <a:gd name="connsiteY16" fmla="*/ 1005840 h 1165860"/>
                <a:gd name="connsiteX17" fmla="*/ 807720 w 2263140"/>
                <a:gd name="connsiteY17" fmla="*/ 1013460 h 1165860"/>
                <a:gd name="connsiteX18" fmla="*/ 872490 w 2263140"/>
                <a:gd name="connsiteY18" fmla="*/ 1009650 h 1165860"/>
                <a:gd name="connsiteX19" fmla="*/ 883920 w 2263140"/>
                <a:gd name="connsiteY19" fmla="*/ 1005840 h 1165860"/>
                <a:gd name="connsiteX20" fmla="*/ 910590 w 2263140"/>
                <a:gd name="connsiteY20" fmla="*/ 990600 h 1165860"/>
                <a:gd name="connsiteX21" fmla="*/ 933450 w 2263140"/>
                <a:gd name="connsiteY21" fmla="*/ 971550 h 1165860"/>
                <a:gd name="connsiteX22" fmla="*/ 948690 w 2263140"/>
                <a:gd name="connsiteY22" fmla="*/ 948690 h 1165860"/>
                <a:gd name="connsiteX23" fmla="*/ 960120 w 2263140"/>
                <a:gd name="connsiteY23" fmla="*/ 941070 h 1165860"/>
                <a:gd name="connsiteX24" fmla="*/ 960120 w 2263140"/>
                <a:gd name="connsiteY24" fmla="*/ 941070 h 1165860"/>
                <a:gd name="connsiteX25" fmla="*/ 967740 w 2263140"/>
                <a:gd name="connsiteY25" fmla="*/ 979170 h 1165860"/>
                <a:gd name="connsiteX26" fmla="*/ 971550 w 2263140"/>
                <a:gd name="connsiteY26" fmla="*/ 1021080 h 1165860"/>
                <a:gd name="connsiteX27" fmla="*/ 982980 w 2263140"/>
                <a:gd name="connsiteY27" fmla="*/ 1043940 h 1165860"/>
                <a:gd name="connsiteX28" fmla="*/ 994410 w 2263140"/>
                <a:gd name="connsiteY28" fmla="*/ 1093470 h 1165860"/>
                <a:gd name="connsiteX29" fmla="*/ 1002030 w 2263140"/>
                <a:gd name="connsiteY29" fmla="*/ 1116330 h 1165860"/>
                <a:gd name="connsiteX30" fmla="*/ 998220 w 2263140"/>
                <a:gd name="connsiteY30" fmla="*/ 1146810 h 1165860"/>
                <a:gd name="connsiteX31" fmla="*/ 990600 w 2263140"/>
                <a:gd name="connsiteY31" fmla="*/ 1162050 h 1165860"/>
                <a:gd name="connsiteX32" fmla="*/ 990600 w 2263140"/>
                <a:gd name="connsiteY32" fmla="*/ 1162050 h 1165860"/>
                <a:gd name="connsiteX33" fmla="*/ 1123950 w 2263140"/>
                <a:gd name="connsiteY33" fmla="*/ 1165860 h 1165860"/>
                <a:gd name="connsiteX34" fmla="*/ 1150620 w 2263140"/>
                <a:gd name="connsiteY34" fmla="*/ 906780 h 1165860"/>
                <a:gd name="connsiteX35" fmla="*/ 2255520 w 2263140"/>
                <a:gd name="connsiteY35" fmla="*/ 887730 h 1165860"/>
                <a:gd name="connsiteX36" fmla="*/ 2263140 w 2263140"/>
                <a:gd name="connsiteY36" fmla="*/ 228600 h 1165860"/>
                <a:gd name="connsiteX37" fmla="*/ 2225040 w 2263140"/>
                <a:gd name="connsiteY37" fmla="*/ 220980 h 1165860"/>
                <a:gd name="connsiteX38" fmla="*/ 2202180 w 2263140"/>
                <a:gd name="connsiteY38" fmla="*/ 213360 h 1165860"/>
                <a:gd name="connsiteX39" fmla="*/ 2164080 w 2263140"/>
                <a:gd name="connsiteY39" fmla="*/ 209550 h 1165860"/>
                <a:gd name="connsiteX40" fmla="*/ 2141220 w 2263140"/>
                <a:gd name="connsiteY40" fmla="*/ 201930 h 1165860"/>
                <a:gd name="connsiteX41" fmla="*/ 2129790 w 2263140"/>
                <a:gd name="connsiteY41" fmla="*/ 198120 h 1165860"/>
                <a:gd name="connsiteX42" fmla="*/ 2095500 w 2263140"/>
                <a:gd name="connsiteY42" fmla="*/ 190500 h 1165860"/>
                <a:gd name="connsiteX43" fmla="*/ 2084070 w 2263140"/>
                <a:gd name="connsiteY43" fmla="*/ 186690 h 1165860"/>
                <a:gd name="connsiteX44" fmla="*/ 2072640 w 2263140"/>
                <a:gd name="connsiteY44" fmla="*/ 179070 h 1165860"/>
                <a:gd name="connsiteX45" fmla="*/ 2072640 w 2263140"/>
                <a:gd name="connsiteY45" fmla="*/ 179070 h 1165860"/>
                <a:gd name="connsiteX46" fmla="*/ 2072640 w 2263140"/>
                <a:gd name="connsiteY46" fmla="*/ 110490 h 1165860"/>
                <a:gd name="connsiteX47" fmla="*/ 2072640 w 2263140"/>
                <a:gd name="connsiteY47" fmla="*/ 110490 h 1165860"/>
                <a:gd name="connsiteX48" fmla="*/ 1939290 w 2263140"/>
                <a:gd name="connsiteY48" fmla="*/ 102870 h 1165860"/>
                <a:gd name="connsiteX49" fmla="*/ 1939290 w 2263140"/>
                <a:gd name="connsiteY49" fmla="*/ 102870 h 1165860"/>
                <a:gd name="connsiteX50" fmla="*/ 1870710 w 2263140"/>
                <a:gd name="connsiteY50" fmla="*/ 0 h 1165860"/>
                <a:gd name="connsiteX51" fmla="*/ 1802130 w 2263140"/>
                <a:gd name="connsiteY51" fmla="*/ 30480 h 1165860"/>
                <a:gd name="connsiteX52" fmla="*/ 1790700 w 2263140"/>
                <a:gd name="connsiteY52" fmla="*/ 38100 h 1165860"/>
                <a:gd name="connsiteX53" fmla="*/ 1779270 w 2263140"/>
                <a:gd name="connsiteY53" fmla="*/ 45720 h 1165860"/>
                <a:gd name="connsiteX54" fmla="*/ 1771650 w 2263140"/>
                <a:gd name="connsiteY54" fmla="*/ 57150 h 1165860"/>
                <a:gd name="connsiteX55" fmla="*/ 1771650 w 2263140"/>
                <a:gd name="connsiteY55" fmla="*/ 57150 h 1165860"/>
                <a:gd name="connsiteX56" fmla="*/ 1767840 w 2263140"/>
                <a:gd name="connsiteY56" fmla="*/ 198120 h 1165860"/>
                <a:gd name="connsiteX57" fmla="*/ 1752600 w 2263140"/>
                <a:gd name="connsiteY57" fmla="*/ 232410 h 1165860"/>
                <a:gd name="connsiteX58" fmla="*/ 1748790 w 2263140"/>
                <a:gd name="connsiteY58" fmla="*/ 243840 h 1165860"/>
                <a:gd name="connsiteX59" fmla="*/ 1737360 w 2263140"/>
                <a:gd name="connsiteY59" fmla="*/ 247650 h 1165860"/>
                <a:gd name="connsiteX60" fmla="*/ 1714500 w 2263140"/>
                <a:gd name="connsiteY60" fmla="*/ 262890 h 1165860"/>
                <a:gd name="connsiteX61" fmla="*/ 1703070 w 2263140"/>
                <a:gd name="connsiteY61" fmla="*/ 270510 h 1165860"/>
                <a:gd name="connsiteX62" fmla="*/ 1695450 w 2263140"/>
                <a:gd name="connsiteY62" fmla="*/ 274320 h 1165860"/>
                <a:gd name="connsiteX63" fmla="*/ 1695450 w 2263140"/>
                <a:gd name="connsiteY63" fmla="*/ 274320 h 1165860"/>
                <a:gd name="connsiteX64" fmla="*/ 22860 w 2263140"/>
                <a:gd name="connsiteY64" fmla="*/ 255270 h 116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263140" h="1165860">
                  <a:moveTo>
                    <a:pt x="22860" y="255270"/>
                  </a:moveTo>
                  <a:lnTo>
                    <a:pt x="0" y="906780"/>
                  </a:lnTo>
                  <a:cubicBezTo>
                    <a:pt x="34290" y="909320"/>
                    <a:pt x="68649" y="911061"/>
                    <a:pt x="102870" y="914400"/>
                  </a:cubicBezTo>
                  <a:cubicBezTo>
                    <a:pt x="136265" y="917658"/>
                    <a:pt x="150362" y="921413"/>
                    <a:pt x="179070" y="925830"/>
                  </a:cubicBezTo>
                  <a:cubicBezTo>
                    <a:pt x="187946" y="927196"/>
                    <a:pt x="196882" y="928164"/>
                    <a:pt x="205740" y="929640"/>
                  </a:cubicBezTo>
                  <a:cubicBezTo>
                    <a:pt x="212128" y="930705"/>
                    <a:pt x="218390" y="932465"/>
                    <a:pt x="224790" y="933450"/>
                  </a:cubicBezTo>
                  <a:cubicBezTo>
                    <a:pt x="234910" y="935007"/>
                    <a:pt x="245134" y="935812"/>
                    <a:pt x="255270" y="937260"/>
                  </a:cubicBezTo>
                  <a:cubicBezTo>
                    <a:pt x="287713" y="941895"/>
                    <a:pt x="298607" y="946850"/>
                    <a:pt x="339090" y="948690"/>
                  </a:cubicBezTo>
                  <a:lnTo>
                    <a:pt x="422910" y="952500"/>
                  </a:lnTo>
                  <a:cubicBezTo>
                    <a:pt x="435610" y="953770"/>
                    <a:pt x="448375" y="954505"/>
                    <a:pt x="461010" y="956310"/>
                  </a:cubicBezTo>
                  <a:cubicBezTo>
                    <a:pt x="466194" y="957051"/>
                    <a:pt x="471075" y="959324"/>
                    <a:pt x="476250" y="960120"/>
                  </a:cubicBezTo>
                  <a:cubicBezTo>
                    <a:pt x="487617" y="961869"/>
                    <a:pt x="499141" y="962410"/>
                    <a:pt x="510540" y="963930"/>
                  </a:cubicBezTo>
                  <a:cubicBezTo>
                    <a:pt x="576070" y="972667"/>
                    <a:pt x="473350" y="962281"/>
                    <a:pt x="575310" y="971550"/>
                  </a:cubicBezTo>
                  <a:cubicBezTo>
                    <a:pt x="608012" y="982451"/>
                    <a:pt x="555957" y="965759"/>
                    <a:pt x="609600" y="979170"/>
                  </a:cubicBezTo>
                  <a:cubicBezTo>
                    <a:pt x="617392" y="981118"/>
                    <a:pt x="624509" y="985654"/>
                    <a:pt x="632460" y="986790"/>
                  </a:cubicBezTo>
                  <a:cubicBezTo>
                    <a:pt x="679285" y="993479"/>
                    <a:pt x="650167" y="990040"/>
                    <a:pt x="720090" y="994410"/>
                  </a:cubicBezTo>
                  <a:cubicBezTo>
                    <a:pt x="781998" y="1003254"/>
                    <a:pt x="713834" y="991894"/>
                    <a:pt x="769620" y="1005840"/>
                  </a:cubicBezTo>
                  <a:cubicBezTo>
                    <a:pt x="782185" y="1008981"/>
                    <a:pt x="807720" y="1013460"/>
                    <a:pt x="807720" y="1013460"/>
                  </a:cubicBezTo>
                  <a:cubicBezTo>
                    <a:pt x="829310" y="1012190"/>
                    <a:pt x="850970" y="1011802"/>
                    <a:pt x="872490" y="1009650"/>
                  </a:cubicBezTo>
                  <a:cubicBezTo>
                    <a:pt x="876486" y="1009250"/>
                    <a:pt x="880229" y="1007422"/>
                    <a:pt x="883920" y="1005840"/>
                  </a:cubicBezTo>
                  <a:cubicBezTo>
                    <a:pt x="891592" y="1002552"/>
                    <a:pt x="903838" y="996227"/>
                    <a:pt x="910590" y="990600"/>
                  </a:cubicBezTo>
                  <a:cubicBezTo>
                    <a:pt x="939926" y="966154"/>
                    <a:pt x="905071" y="990469"/>
                    <a:pt x="933450" y="971550"/>
                  </a:cubicBezTo>
                  <a:cubicBezTo>
                    <a:pt x="938530" y="963930"/>
                    <a:pt x="941070" y="953770"/>
                    <a:pt x="948690" y="948690"/>
                  </a:cubicBezTo>
                  <a:lnTo>
                    <a:pt x="960120" y="941070"/>
                  </a:lnTo>
                  <a:lnTo>
                    <a:pt x="960120" y="941070"/>
                  </a:lnTo>
                  <a:cubicBezTo>
                    <a:pt x="962660" y="953770"/>
                    <a:pt x="965908" y="966349"/>
                    <a:pt x="967740" y="979170"/>
                  </a:cubicBezTo>
                  <a:cubicBezTo>
                    <a:pt x="969724" y="993057"/>
                    <a:pt x="968337" y="1007425"/>
                    <a:pt x="971550" y="1021080"/>
                  </a:cubicBezTo>
                  <a:cubicBezTo>
                    <a:pt x="973501" y="1029373"/>
                    <a:pt x="979170" y="1036320"/>
                    <a:pt x="982980" y="1043940"/>
                  </a:cubicBezTo>
                  <a:cubicBezTo>
                    <a:pt x="988453" y="1087721"/>
                    <a:pt x="982443" y="1060562"/>
                    <a:pt x="994410" y="1093470"/>
                  </a:cubicBezTo>
                  <a:cubicBezTo>
                    <a:pt x="997155" y="1101019"/>
                    <a:pt x="1002030" y="1116330"/>
                    <a:pt x="1002030" y="1116330"/>
                  </a:cubicBezTo>
                  <a:cubicBezTo>
                    <a:pt x="1000760" y="1126490"/>
                    <a:pt x="1000914" y="1136932"/>
                    <a:pt x="998220" y="1146810"/>
                  </a:cubicBezTo>
                  <a:cubicBezTo>
                    <a:pt x="989896" y="1177333"/>
                    <a:pt x="990600" y="1148659"/>
                    <a:pt x="990600" y="1162050"/>
                  </a:cubicBezTo>
                  <a:lnTo>
                    <a:pt x="990600" y="1162050"/>
                  </a:lnTo>
                  <a:lnTo>
                    <a:pt x="1123950" y="1165860"/>
                  </a:lnTo>
                  <a:lnTo>
                    <a:pt x="1150620" y="906780"/>
                  </a:lnTo>
                  <a:lnTo>
                    <a:pt x="2255520" y="887730"/>
                  </a:lnTo>
                  <a:lnTo>
                    <a:pt x="2263140" y="228600"/>
                  </a:lnTo>
                  <a:cubicBezTo>
                    <a:pt x="2250440" y="226060"/>
                    <a:pt x="2237605" y="224121"/>
                    <a:pt x="2225040" y="220980"/>
                  </a:cubicBezTo>
                  <a:cubicBezTo>
                    <a:pt x="2217248" y="219032"/>
                    <a:pt x="2210075" y="214840"/>
                    <a:pt x="2202180" y="213360"/>
                  </a:cubicBezTo>
                  <a:cubicBezTo>
                    <a:pt x="2189635" y="211008"/>
                    <a:pt x="2176780" y="210820"/>
                    <a:pt x="2164080" y="209550"/>
                  </a:cubicBezTo>
                  <a:lnTo>
                    <a:pt x="2141220" y="201930"/>
                  </a:lnTo>
                  <a:cubicBezTo>
                    <a:pt x="2137410" y="200660"/>
                    <a:pt x="2133728" y="198908"/>
                    <a:pt x="2129790" y="198120"/>
                  </a:cubicBezTo>
                  <a:cubicBezTo>
                    <a:pt x="2116696" y="195501"/>
                    <a:pt x="2108055" y="194087"/>
                    <a:pt x="2095500" y="190500"/>
                  </a:cubicBezTo>
                  <a:cubicBezTo>
                    <a:pt x="2091638" y="189397"/>
                    <a:pt x="2087662" y="188486"/>
                    <a:pt x="2084070" y="186690"/>
                  </a:cubicBezTo>
                  <a:cubicBezTo>
                    <a:pt x="2079974" y="184642"/>
                    <a:pt x="2072640" y="179070"/>
                    <a:pt x="2072640" y="179070"/>
                  </a:cubicBezTo>
                  <a:lnTo>
                    <a:pt x="2072640" y="179070"/>
                  </a:lnTo>
                  <a:lnTo>
                    <a:pt x="2072640" y="110490"/>
                  </a:lnTo>
                  <a:lnTo>
                    <a:pt x="2072640" y="110490"/>
                  </a:lnTo>
                  <a:cubicBezTo>
                    <a:pt x="2006116" y="95707"/>
                    <a:pt x="2050059" y="102870"/>
                    <a:pt x="1939290" y="102870"/>
                  </a:cubicBezTo>
                  <a:lnTo>
                    <a:pt x="1939290" y="102870"/>
                  </a:lnTo>
                  <a:lnTo>
                    <a:pt x="1870710" y="0"/>
                  </a:lnTo>
                  <a:cubicBezTo>
                    <a:pt x="1816302" y="18136"/>
                    <a:pt x="1838356" y="6329"/>
                    <a:pt x="1802130" y="30480"/>
                  </a:cubicBezTo>
                  <a:lnTo>
                    <a:pt x="1790700" y="38100"/>
                  </a:lnTo>
                  <a:lnTo>
                    <a:pt x="1779270" y="45720"/>
                  </a:lnTo>
                  <a:lnTo>
                    <a:pt x="1771650" y="57150"/>
                  </a:lnTo>
                  <a:lnTo>
                    <a:pt x="1771650" y="57150"/>
                  </a:lnTo>
                  <a:cubicBezTo>
                    <a:pt x="1770380" y="104140"/>
                    <a:pt x="1771112" y="151227"/>
                    <a:pt x="1767840" y="198120"/>
                  </a:cubicBezTo>
                  <a:cubicBezTo>
                    <a:pt x="1766246" y="220967"/>
                    <a:pt x="1760415" y="216781"/>
                    <a:pt x="1752600" y="232410"/>
                  </a:cubicBezTo>
                  <a:cubicBezTo>
                    <a:pt x="1750804" y="236002"/>
                    <a:pt x="1751630" y="241000"/>
                    <a:pt x="1748790" y="243840"/>
                  </a:cubicBezTo>
                  <a:cubicBezTo>
                    <a:pt x="1745950" y="246680"/>
                    <a:pt x="1740871" y="245700"/>
                    <a:pt x="1737360" y="247650"/>
                  </a:cubicBezTo>
                  <a:cubicBezTo>
                    <a:pt x="1729354" y="252098"/>
                    <a:pt x="1722120" y="257810"/>
                    <a:pt x="1714500" y="262890"/>
                  </a:cubicBezTo>
                  <a:cubicBezTo>
                    <a:pt x="1710690" y="265430"/>
                    <a:pt x="1707166" y="268462"/>
                    <a:pt x="1703070" y="270510"/>
                  </a:cubicBezTo>
                  <a:lnTo>
                    <a:pt x="1695450" y="274320"/>
                  </a:lnTo>
                  <a:lnTo>
                    <a:pt x="1695450" y="274320"/>
                  </a:lnTo>
                  <a:lnTo>
                    <a:pt x="22860" y="25527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" t="8508" r="1146" b="9145"/>
            <a:stretch/>
          </p:blipFill>
          <p:spPr>
            <a:xfrm>
              <a:off x="2099770" y="5461837"/>
              <a:ext cx="2823367" cy="1396163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21481" r="24796" b="30815"/>
          <a:stretch/>
        </p:blipFill>
        <p:spPr>
          <a:xfrm>
            <a:off x="8755796" y="1487688"/>
            <a:ext cx="1087120" cy="1111278"/>
          </a:xfrm>
          <a:prstGeom prst="rect">
            <a:avLst/>
          </a:prstGeom>
          <a:effectLst>
            <a:glow rad="393700">
              <a:schemeClr val="tx1">
                <a:alpha val="10000"/>
              </a:schemeClr>
            </a:glow>
          </a:effectLst>
        </p:spPr>
      </p:pic>
      <p:grpSp>
        <p:nvGrpSpPr>
          <p:cNvPr id="21" name="Группа 20"/>
          <p:cNvGrpSpPr/>
          <p:nvPr/>
        </p:nvGrpSpPr>
        <p:grpSpPr>
          <a:xfrm>
            <a:off x="5003091" y="1212681"/>
            <a:ext cx="1928348" cy="1750328"/>
            <a:chOff x="5094545" y="452718"/>
            <a:chExt cx="1928348" cy="1750328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20" name="Овал 19"/>
            <p:cNvSpPr/>
            <p:nvPr/>
          </p:nvSpPr>
          <p:spPr>
            <a:xfrm>
              <a:off x="5487219" y="469733"/>
              <a:ext cx="1143000" cy="11533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32" t="1164" r="19417"/>
            <a:stretch/>
          </p:blipFill>
          <p:spPr>
            <a:xfrm>
              <a:off x="5094545" y="452718"/>
              <a:ext cx="1928348" cy="175032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1299629" y="1103775"/>
            <a:ext cx="1879105" cy="1879105"/>
            <a:chOff x="1391083" y="343812"/>
            <a:chExt cx="1879105" cy="1879105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16" name="Полилиния 15"/>
            <p:cNvSpPr/>
            <p:nvPr/>
          </p:nvSpPr>
          <p:spPr>
            <a:xfrm>
              <a:off x="1672590" y="556260"/>
              <a:ext cx="1440180" cy="1422121"/>
            </a:xfrm>
            <a:custGeom>
              <a:avLst/>
              <a:gdLst>
                <a:gd name="connsiteX0" fmla="*/ 1253490 w 1440180"/>
                <a:gd name="connsiteY0" fmla="*/ 15240 h 1422121"/>
                <a:gd name="connsiteX1" fmla="*/ 1253490 w 1440180"/>
                <a:gd name="connsiteY1" fmla="*/ 15240 h 1422121"/>
                <a:gd name="connsiteX2" fmla="*/ 1223010 w 1440180"/>
                <a:gd name="connsiteY2" fmla="*/ 3810 h 1422121"/>
                <a:gd name="connsiteX3" fmla="*/ 1207770 w 1440180"/>
                <a:gd name="connsiteY3" fmla="*/ 0 h 1422121"/>
                <a:gd name="connsiteX4" fmla="*/ 1150620 w 1440180"/>
                <a:gd name="connsiteY4" fmla="*/ 3810 h 1422121"/>
                <a:gd name="connsiteX5" fmla="*/ 1097280 w 1440180"/>
                <a:gd name="connsiteY5" fmla="*/ 11430 h 1422121"/>
                <a:gd name="connsiteX6" fmla="*/ 1082040 w 1440180"/>
                <a:gd name="connsiteY6" fmla="*/ 15240 h 1422121"/>
                <a:gd name="connsiteX7" fmla="*/ 1002030 w 1440180"/>
                <a:gd name="connsiteY7" fmla="*/ 19050 h 1422121"/>
                <a:gd name="connsiteX8" fmla="*/ 986790 w 1440180"/>
                <a:gd name="connsiteY8" fmla="*/ 26670 h 1422121"/>
                <a:gd name="connsiteX9" fmla="*/ 975360 w 1440180"/>
                <a:gd name="connsiteY9" fmla="*/ 30480 h 1422121"/>
                <a:gd name="connsiteX10" fmla="*/ 963930 w 1440180"/>
                <a:gd name="connsiteY10" fmla="*/ 38100 h 1422121"/>
                <a:gd name="connsiteX11" fmla="*/ 952500 w 1440180"/>
                <a:gd name="connsiteY11" fmla="*/ 41910 h 1422121"/>
                <a:gd name="connsiteX12" fmla="*/ 941070 w 1440180"/>
                <a:gd name="connsiteY12" fmla="*/ 49530 h 1422121"/>
                <a:gd name="connsiteX13" fmla="*/ 910590 w 1440180"/>
                <a:gd name="connsiteY13" fmla="*/ 53340 h 1422121"/>
                <a:gd name="connsiteX14" fmla="*/ 883920 w 1440180"/>
                <a:gd name="connsiteY14" fmla="*/ 60960 h 1422121"/>
                <a:gd name="connsiteX15" fmla="*/ 842010 w 1440180"/>
                <a:gd name="connsiteY15" fmla="*/ 57150 h 1422121"/>
                <a:gd name="connsiteX16" fmla="*/ 369570 w 1440180"/>
                <a:gd name="connsiteY16" fmla="*/ 243840 h 1422121"/>
                <a:gd name="connsiteX17" fmla="*/ 0 w 1440180"/>
                <a:gd name="connsiteY17" fmla="*/ 681990 h 1422121"/>
                <a:gd name="connsiteX18" fmla="*/ 232410 w 1440180"/>
                <a:gd name="connsiteY18" fmla="*/ 1078230 h 1422121"/>
                <a:gd name="connsiteX19" fmla="*/ 857250 w 1440180"/>
                <a:gd name="connsiteY19" fmla="*/ 1386840 h 1422121"/>
                <a:gd name="connsiteX20" fmla="*/ 910590 w 1440180"/>
                <a:gd name="connsiteY20" fmla="*/ 1390650 h 1422121"/>
                <a:gd name="connsiteX21" fmla="*/ 941070 w 1440180"/>
                <a:gd name="connsiteY21" fmla="*/ 1398270 h 1422121"/>
                <a:gd name="connsiteX22" fmla="*/ 1101090 w 1440180"/>
                <a:gd name="connsiteY22" fmla="*/ 1413510 h 1422121"/>
                <a:gd name="connsiteX23" fmla="*/ 1158240 w 1440180"/>
                <a:gd name="connsiteY23" fmla="*/ 1421130 h 1422121"/>
                <a:gd name="connsiteX24" fmla="*/ 1249680 w 1440180"/>
                <a:gd name="connsiteY24" fmla="*/ 1413510 h 1422121"/>
                <a:gd name="connsiteX25" fmla="*/ 1249680 w 1440180"/>
                <a:gd name="connsiteY25" fmla="*/ 1413510 h 1422121"/>
                <a:gd name="connsiteX26" fmla="*/ 1261110 w 1440180"/>
                <a:gd name="connsiteY26" fmla="*/ 1356360 h 1422121"/>
                <a:gd name="connsiteX27" fmla="*/ 1272540 w 1440180"/>
                <a:gd name="connsiteY27" fmla="*/ 1310640 h 1422121"/>
                <a:gd name="connsiteX28" fmla="*/ 1287780 w 1440180"/>
                <a:gd name="connsiteY28" fmla="*/ 1245870 h 1422121"/>
                <a:gd name="connsiteX29" fmla="*/ 1291590 w 1440180"/>
                <a:gd name="connsiteY29" fmla="*/ 1219200 h 1422121"/>
                <a:gd name="connsiteX30" fmla="*/ 1295400 w 1440180"/>
                <a:gd name="connsiteY30" fmla="*/ 1188720 h 1422121"/>
                <a:gd name="connsiteX31" fmla="*/ 1318260 w 1440180"/>
                <a:gd name="connsiteY31" fmla="*/ 1120140 h 1422121"/>
                <a:gd name="connsiteX32" fmla="*/ 1325880 w 1440180"/>
                <a:gd name="connsiteY32" fmla="*/ 1078230 h 1422121"/>
                <a:gd name="connsiteX33" fmla="*/ 1352550 w 1440180"/>
                <a:gd name="connsiteY33" fmla="*/ 982980 h 1422121"/>
                <a:gd name="connsiteX34" fmla="*/ 1360170 w 1440180"/>
                <a:gd name="connsiteY34" fmla="*/ 941070 h 1422121"/>
                <a:gd name="connsiteX35" fmla="*/ 1375410 w 1440180"/>
                <a:gd name="connsiteY35" fmla="*/ 906780 h 1422121"/>
                <a:gd name="connsiteX36" fmla="*/ 1383030 w 1440180"/>
                <a:gd name="connsiteY36" fmla="*/ 876300 h 1422121"/>
                <a:gd name="connsiteX37" fmla="*/ 1390650 w 1440180"/>
                <a:gd name="connsiteY37" fmla="*/ 861060 h 1422121"/>
                <a:gd name="connsiteX38" fmla="*/ 1402080 w 1440180"/>
                <a:gd name="connsiteY38" fmla="*/ 830580 h 1422121"/>
                <a:gd name="connsiteX39" fmla="*/ 1405890 w 1440180"/>
                <a:gd name="connsiteY39" fmla="*/ 594360 h 1422121"/>
                <a:gd name="connsiteX40" fmla="*/ 1417320 w 1440180"/>
                <a:gd name="connsiteY40" fmla="*/ 521970 h 1422121"/>
                <a:gd name="connsiteX41" fmla="*/ 1421130 w 1440180"/>
                <a:gd name="connsiteY41" fmla="*/ 495300 h 1422121"/>
                <a:gd name="connsiteX42" fmla="*/ 1428750 w 1440180"/>
                <a:gd name="connsiteY42" fmla="*/ 464820 h 1422121"/>
                <a:gd name="connsiteX43" fmla="*/ 1432560 w 1440180"/>
                <a:gd name="connsiteY43" fmla="*/ 445770 h 1422121"/>
                <a:gd name="connsiteX44" fmla="*/ 1436370 w 1440180"/>
                <a:gd name="connsiteY44" fmla="*/ 430530 h 1422121"/>
                <a:gd name="connsiteX45" fmla="*/ 1440180 w 1440180"/>
                <a:gd name="connsiteY45" fmla="*/ 438150 h 1422121"/>
                <a:gd name="connsiteX46" fmla="*/ 1440180 w 1440180"/>
                <a:gd name="connsiteY46" fmla="*/ 438150 h 1422121"/>
                <a:gd name="connsiteX47" fmla="*/ 1432560 w 1440180"/>
                <a:gd name="connsiteY47" fmla="*/ 381000 h 1422121"/>
                <a:gd name="connsiteX48" fmla="*/ 1413510 w 1440180"/>
                <a:gd name="connsiteY48" fmla="*/ 327660 h 1422121"/>
                <a:gd name="connsiteX49" fmla="*/ 1402080 w 1440180"/>
                <a:gd name="connsiteY49" fmla="*/ 289560 h 1422121"/>
                <a:gd name="connsiteX50" fmla="*/ 1390650 w 1440180"/>
                <a:gd name="connsiteY50" fmla="*/ 270510 h 1422121"/>
                <a:gd name="connsiteX51" fmla="*/ 1386840 w 1440180"/>
                <a:gd name="connsiteY51" fmla="*/ 259080 h 1422121"/>
                <a:gd name="connsiteX52" fmla="*/ 1371600 w 1440180"/>
                <a:gd name="connsiteY52" fmla="*/ 236220 h 1422121"/>
                <a:gd name="connsiteX53" fmla="*/ 1363980 w 1440180"/>
                <a:gd name="connsiteY53" fmla="*/ 224790 h 1422121"/>
                <a:gd name="connsiteX54" fmla="*/ 1348740 w 1440180"/>
                <a:gd name="connsiteY54" fmla="*/ 194310 h 1422121"/>
                <a:gd name="connsiteX55" fmla="*/ 1341120 w 1440180"/>
                <a:gd name="connsiteY55" fmla="*/ 171450 h 1422121"/>
                <a:gd name="connsiteX56" fmla="*/ 1325880 w 1440180"/>
                <a:gd name="connsiteY56" fmla="*/ 140970 h 1422121"/>
                <a:gd name="connsiteX57" fmla="*/ 1314450 w 1440180"/>
                <a:gd name="connsiteY57" fmla="*/ 102870 h 1422121"/>
                <a:gd name="connsiteX58" fmla="*/ 1295400 w 1440180"/>
                <a:gd name="connsiteY58" fmla="*/ 57150 h 1422121"/>
                <a:gd name="connsiteX59" fmla="*/ 1276350 w 1440180"/>
                <a:gd name="connsiteY59" fmla="*/ 38100 h 1422121"/>
                <a:gd name="connsiteX60" fmla="*/ 1253490 w 1440180"/>
                <a:gd name="connsiteY60" fmla="*/ 15240 h 142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440180" h="1422121">
                  <a:moveTo>
                    <a:pt x="1253490" y="15240"/>
                  </a:moveTo>
                  <a:lnTo>
                    <a:pt x="1253490" y="15240"/>
                  </a:lnTo>
                  <a:cubicBezTo>
                    <a:pt x="1243330" y="11430"/>
                    <a:pt x="1233304" y="7241"/>
                    <a:pt x="1223010" y="3810"/>
                  </a:cubicBezTo>
                  <a:cubicBezTo>
                    <a:pt x="1218042" y="2154"/>
                    <a:pt x="1213006" y="0"/>
                    <a:pt x="1207770" y="0"/>
                  </a:cubicBezTo>
                  <a:cubicBezTo>
                    <a:pt x="1188678" y="0"/>
                    <a:pt x="1169670" y="2540"/>
                    <a:pt x="1150620" y="3810"/>
                  </a:cubicBezTo>
                  <a:cubicBezTo>
                    <a:pt x="1099059" y="14122"/>
                    <a:pt x="1175716" y="-637"/>
                    <a:pt x="1097280" y="11430"/>
                  </a:cubicBezTo>
                  <a:cubicBezTo>
                    <a:pt x="1092105" y="12226"/>
                    <a:pt x="1087260" y="14822"/>
                    <a:pt x="1082040" y="15240"/>
                  </a:cubicBezTo>
                  <a:cubicBezTo>
                    <a:pt x="1055425" y="17369"/>
                    <a:pt x="1028700" y="17780"/>
                    <a:pt x="1002030" y="19050"/>
                  </a:cubicBezTo>
                  <a:cubicBezTo>
                    <a:pt x="996950" y="21590"/>
                    <a:pt x="992010" y="24433"/>
                    <a:pt x="986790" y="26670"/>
                  </a:cubicBezTo>
                  <a:cubicBezTo>
                    <a:pt x="983099" y="28252"/>
                    <a:pt x="978952" y="28684"/>
                    <a:pt x="975360" y="30480"/>
                  </a:cubicBezTo>
                  <a:cubicBezTo>
                    <a:pt x="971264" y="32528"/>
                    <a:pt x="968026" y="36052"/>
                    <a:pt x="963930" y="38100"/>
                  </a:cubicBezTo>
                  <a:cubicBezTo>
                    <a:pt x="960338" y="39896"/>
                    <a:pt x="956092" y="40114"/>
                    <a:pt x="952500" y="41910"/>
                  </a:cubicBezTo>
                  <a:cubicBezTo>
                    <a:pt x="948404" y="43958"/>
                    <a:pt x="945488" y="48325"/>
                    <a:pt x="941070" y="49530"/>
                  </a:cubicBezTo>
                  <a:cubicBezTo>
                    <a:pt x="931192" y="52224"/>
                    <a:pt x="920690" y="51657"/>
                    <a:pt x="910590" y="53340"/>
                  </a:cubicBezTo>
                  <a:cubicBezTo>
                    <a:pt x="901022" y="54935"/>
                    <a:pt x="892979" y="57940"/>
                    <a:pt x="883920" y="60960"/>
                  </a:cubicBezTo>
                  <a:cubicBezTo>
                    <a:pt x="849659" y="56677"/>
                    <a:pt x="863679" y="57150"/>
                    <a:pt x="842010" y="57150"/>
                  </a:cubicBezTo>
                  <a:lnTo>
                    <a:pt x="369570" y="243840"/>
                  </a:lnTo>
                  <a:lnTo>
                    <a:pt x="0" y="681990"/>
                  </a:lnTo>
                  <a:lnTo>
                    <a:pt x="232410" y="1078230"/>
                  </a:lnTo>
                  <a:lnTo>
                    <a:pt x="857250" y="1386840"/>
                  </a:lnTo>
                  <a:cubicBezTo>
                    <a:pt x="875030" y="1388110"/>
                    <a:pt x="892928" y="1388242"/>
                    <a:pt x="910590" y="1390650"/>
                  </a:cubicBezTo>
                  <a:cubicBezTo>
                    <a:pt x="920967" y="1392065"/>
                    <a:pt x="930637" y="1397363"/>
                    <a:pt x="941070" y="1398270"/>
                  </a:cubicBezTo>
                  <a:cubicBezTo>
                    <a:pt x="1066376" y="1409166"/>
                    <a:pt x="988366" y="1401849"/>
                    <a:pt x="1101090" y="1413510"/>
                  </a:cubicBezTo>
                  <a:cubicBezTo>
                    <a:pt x="1147224" y="1418283"/>
                    <a:pt x="1125867" y="1414655"/>
                    <a:pt x="1158240" y="1421130"/>
                  </a:cubicBezTo>
                  <a:cubicBezTo>
                    <a:pt x="1244897" y="1417191"/>
                    <a:pt x="1217044" y="1429828"/>
                    <a:pt x="1249680" y="1413510"/>
                  </a:cubicBezTo>
                  <a:lnTo>
                    <a:pt x="1249680" y="1413510"/>
                  </a:lnTo>
                  <a:cubicBezTo>
                    <a:pt x="1253490" y="1394460"/>
                    <a:pt x="1256896" y="1375325"/>
                    <a:pt x="1261110" y="1356360"/>
                  </a:cubicBezTo>
                  <a:cubicBezTo>
                    <a:pt x="1264518" y="1341025"/>
                    <a:pt x="1269304" y="1326012"/>
                    <a:pt x="1272540" y="1310640"/>
                  </a:cubicBezTo>
                  <a:cubicBezTo>
                    <a:pt x="1287254" y="1240746"/>
                    <a:pt x="1260438" y="1337010"/>
                    <a:pt x="1287780" y="1245870"/>
                  </a:cubicBezTo>
                  <a:cubicBezTo>
                    <a:pt x="1289050" y="1236980"/>
                    <a:pt x="1290403" y="1228101"/>
                    <a:pt x="1291590" y="1219200"/>
                  </a:cubicBezTo>
                  <a:cubicBezTo>
                    <a:pt x="1292943" y="1209051"/>
                    <a:pt x="1292794" y="1198622"/>
                    <a:pt x="1295400" y="1188720"/>
                  </a:cubicBezTo>
                  <a:cubicBezTo>
                    <a:pt x="1314518" y="1116072"/>
                    <a:pt x="1306109" y="1174817"/>
                    <a:pt x="1318260" y="1120140"/>
                  </a:cubicBezTo>
                  <a:cubicBezTo>
                    <a:pt x="1321340" y="1106279"/>
                    <a:pt x="1322436" y="1092005"/>
                    <a:pt x="1325880" y="1078230"/>
                  </a:cubicBezTo>
                  <a:cubicBezTo>
                    <a:pt x="1333877" y="1046243"/>
                    <a:pt x="1344553" y="1014967"/>
                    <a:pt x="1352550" y="982980"/>
                  </a:cubicBezTo>
                  <a:cubicBezTo>
                    <a:pt x="1355994" y="969205"/>
                    <a:pt x="1356726" y="954845"/>
                    <a:pt x="1360170" y="941070"/>
                  </a:cubicBezTo>
                  <a:cubicBezTo>
                    <a:pt x="1363715" y="926891"/>
                    <a:pt x="1369868" y="919712"/>
                    <a:pt x="1375410" y="906780"/>
                  </a:cubicBezTo>
                  <a:cubicBezTo>
                    <a:pt x="1383964" y="886821"/>
                    <a:pt x="1374085" y="903135"/>
                    <a:pt x="1383030" y="876300"/>
                  </a:cubicBezTo>
                  <a:cubicBezTo>
                    <a:pt x="1384826" y="870912"/>
                    <a:pt x="1388343" y="866250"/>
                    <a:pt x="1390650" y="861060"/>
                  </a:cubicBezTo>
                  <a:cubicBezTo>
                    <a:pt x="1396724" y="847393"/>
                    <a:pt x="1397891" y="843148"/>
                    <a:pt x="1402080" y="830580"/>
                  </a:cubicBezTo>
                  <a:cubicBezTo>
                    <a:pt x="1403350" y="751840"/>
                    <a:pt x="1402006" y="673014"/>
                    <a:pt x="1405890" y="594360"/>
                  </a:cubicBezTo>
                  <a:cubicBezTo>
                    <a:pt x="1407095" y="569961"/>
                    <a:pt x="1413865" y="546153"/>
                    <a:pt x="1417320" y="521970"/>
                  </a:cubicBezTo>
                  <a:cubicBezTo>
                    <a:pt x="1418590" y="513080"/>
                    <a:pt x="1419369" y="504106"/>
                    <a:pt x="1421130" y="495300"/>
                  </a:cubicBezTo>
                  <a:cubicBezTo>
                    <a:pt x="1423184" y="485031"/>
                    <a:pt x="1426696" y="475089"/>
                    <a:pt x="1428750" y="464820"/>
                  </a:cubicBezTo>
                  <a:cubicBezTo>
                    <a:pt x="1430020" y="458470"/>
                    <a:pt x="1431155" y="452092"/>
                    <a:pt x="1432560" y="445770"/>
                  </a:cubicBezTo>
                  <a:cubicBezTo>
                    <a:pt x="1433696" y="440658"/>
                    <a:pt x="1432667" y="434233"/>
                    <a:pt x="1436370" y="430530"/>
                  </a:cubicBezTo>
                  <a:cubicBezTo>
                    <a:pt x="1438378" y="428522"/>
                    <a:pt x="1438910" y="435610"/>
                    <a:pt x="1440180" y="438150"/>
                  </a:cubicBezTo>
                  <a:lnTo>
                    <a:pt x="1440180" y="438150"/>
                  </a:lnTo>
                  <a:cubicBezTo>
                    <a:pt x="1437640" y="419100"/>
                    <a:pt x="1436480" y="399815"/>
                    <a:pt x="1432560" y="381000"/>
                  </a:cubicBezTo>
                  <a:cubicBezTo>
                    <a:pt x="1426641" y="352591"/>
                    <a:pt x="1421248" y="350875"/>
                    <a:pt x="1413510" y="327660"/>
                  </a:cubicBezTo>
                  <a:cubicBezTo>
                    <a:pt x="1409317" y="315081"/>
                    <a:pt x="1407004" y="301871"/>
                    <a:pt x="1402080" y="289560"/>
                  </a:cubicBezTo>
                  <a:cubicBezTo>
                    <a:pt x="1399330" y="282684"/>
                    <a:pt x="1393962" y="277134"/>
                    <a:pt x="1390650" y="270510"/>
                  </a:cubicBezTo>
                  <a:cubicBezTo>
                    <a:pt x="1388854" y="266918"/>
                    <a:pt x="1388790" y="262591"/>
                    <a:pt x="1386840" y="259080"/>
                  </a:cubicBezTo>
                  <a:cubicBezTo>
                    <a:pt x="1382392" y="251074"/>
                    <a:pt x="1376680" y="243840"/>
                    <a:pt x="1371600" y="236220"/>
                  </a:cubicBezTo>
                  <a:cubicBezTo>
                    <a:pt x="1369060" y="232410"/>
                    <a:pt x="1366028" y="228886"/>
                    <a:pt x="1363980" y="224790"/>
                  </a:cubicBezTo>
                  <a:cubicBezTo>
                    <a:pt x="1358900" y="214630"/>
                    <a:pt x="1353215" y="204751"/>
                    <a:pt x="1348740" y="194310"/>
                  </a:cubicBezTo>
                  <a:cubicBezTo>
                    <a:pt x="1345576" y="186927"/>
                    <a:pt x="1344284" y="178833"/>
                    <a:pt x="1341120" y="171450"/>
                  </a:cubicBezTo>
                  <a:cubicBezTo>
                    <a:pt x="1336645" y="161009"/>
                    <a:pt x="1330355" y="151411"/>
                    <a:pt x="1325880" y="140970"/>
                  </a:cubicBezTo>
                  <a:cubicBezTo>
                    <a:pt x="1312631" y="110056"/>
                    <a:pt x="1322798" y="127914"/>
                    <a:pt x="1314450" y="102870"/>
                  </a:cubicBezTo>
                  <a:cubicBezTo>
                    <a:pt x="1309371" y="87634"/>
                    <a:pt x="1303504" y="71333"/>
                    <a:pt x="1295400" y="57150"/>
                  </a:cubicBezTo>
                  <a:cubicBezTo>
                    <a:pt x="1289304" y="46482"/>
                    <a:pt x="1287526" y="43688"/>
                    <a:pt x="1276350" y="38100"/>
                  </a:cubicBezTo>
                  <a:cubicBezTo>
                    <a:pt x="1275214" y="37532"/>
                    <a:pt x="1257300" y="19050"/>
                    <a:pt x="1253490" y="152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72" t="4273" r="25736" b="37335"/>
            <a:stretch/>
          </p:blipFill>
          <p:spPr>
            <a:xfrm>
              <a:off x="1391083" y="343812"/>
              <a:ext cx="1879105" cy="1879105"/>
            </a:xfrm>
            <a:prstGeom prst="rect">
              <a:avLst/>
            </a:prstGeom>
          </p:spPr>
        </p:pic>
      </p:grpSp>
      <p:grpSp>
        <p:nvGrpSpPr>
          <p:cNvPr id="23" name="Группа 22"/>
          <p:cNvGrpSpPr/>
          <p:nvPr/>
        </p:nvGrpSpPr>
        <p:grpSpPr>
          <a:xfrm>
            <a:off x="9224549" y="3453833"/>
            <a:ext cx="1092713" cy="1100086"/>
            <a:chOff x="9233786" y="2878957"/>
            <a:chExt cx="1092713" cy="1100086"/>
          </a:xfrm>
          <a:effectLst>
            <a:glow rad="393700">
              <a:schemeClr val="tx1">
                <a:alpha val="10000"/>
              </a:schemeClr>
            </a:glow>
          </a:effectLst>
        </p:grpSpPr>
        <p:sp>
          <p:nvSpPr>
            <p:cNvPr id="22" name="Прямоугольник 21"/>
            <p:cNvSpPr/>
            <p:nvPr/>
          </p:nvSpPr>
          <p:spPr>
            <a:xfrm>
              <a:off x="9308593" y="2944368"/>
              <a:ext cx="938784" cy="8961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85"/>
            <a:stretch/>
          </p:blipFill>
          <p:spPr>
            <a:xfrm>
              <a:off x="9233786" y="2878957"/>
              <a:ext cx="1092713" cy="1100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666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47859" y="1366838"/>
            <a:ext cx="5940425" cy="41243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процессов проекта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234" y="6857048"/>
            <a:ext cx="2010625" cy="2880000"/>
          </a:xfrm>
        </p:spPr>
      </p:pic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103717" y="1365885"/>
            <a:ext cx="5940425" cy="41262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45" y="6931163"/>
            <a:ext cx="2010626" cy="28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73" y="6858000"/>
            <a:ext cx="2010626" cy="288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b="38404"/>
          <a:stretch/>
        </p:blipFill>
        <p:spPr>
          <a:xfrm rot="-2700000">
            <a:off x="6881778" y="5998459"/>
            <a:ext cx="1445028" cy="1325385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1" t="1484" r="10781" b="3515"/>
          <a:stretch/>
        </p:blipFill>
        <p:spPr>
          <a:xfrm rot="-2700000">
            <a:off x="9977537" y="-1723883"/>
            <a:ext cx="1379160" cy="1670377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6" t="3814" r="23215" b="4458"/>
          <a:stretch/>
        </p:blipFill>
        <p:spPr>
          <a:xfrm>
            <a:off x="8180436" y="2043749"/>
            <a:ext cx="2197964" cy="2770502"/>
          </a:xfrm>
          <a:prstGeom prst="rect">
            <a:avLst/>
          </a:prstGeom>
          <a:effectLst>
            <a:glow rad="304800">
              <a:srgbClr val="C00000">
                <a:alpha val="61000"/>
              </a:srgbClr>
            </a:glo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6" t="3814" r="23215" b="4458"/>
          <a:stretch/>
        </p:blipFill>
        <p:spPr>
          <a:xfrm>
            <a:off x="1850550" y="2043749"/>
            <a:ext cx="2197964" cy="2770502"/>
          </a:xfrm>
          <a:prstGeom prst="rect">
            <a:avLst/>
          </a:prstGeom>
          <a:effectLst>
            <a:glow rad="304800">
              <a:srgbClr val="C00000">
                <a:alpha val="61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4789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24987 1.09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54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1.66667E-6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1.45833E-6 -0.22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4.79167E-6 -0.125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-0.25248 -0.4592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0" y="-2296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2243 L -0.23594 -0.7085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72" y="-2238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365 0.64167 L -0.47174 1.0828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57 -0.01806 L 0.04726 -0.42454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-2032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12523 L 0.22435 -0.6585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-2622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391 0.67639 L -0.46458 0.3011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4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0"/>
                            </p:stCondLst>
                            <p:childTnLst>
                              <p:par>
                                <p:cTn id="9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458 0.30116 L -0.67109 -0.0969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26" y="-1990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0.21237 -0.3858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1928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25 L 1.66667E-6 0.25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376</TotalTime>
  <Words>217</Words>
  <Application>Microsoft Office PowerPoint</Application>
  <PresentationFormat>Широкоэкранный</PresentationFormat>
  <Paragraphs>59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Wingdings 3</vt:lpstr>
      <vt:lpstr>Century Gothic</vt:lpstr>
      <vt:lpstr>Gilroy</vt:lpstr>
      <vt:lpstr>Montserrat</vt:lpstr>
      <vt:lpstr>Ион</vt:lpstr>
      <vt:lpstr>Игра «DaUNO»</vt:lpstr>
      <vt:lpstr>Состав команды</vt:lpstr>
      <vt:lpstr>Состав команды</vt:lpstr>
      <vt:lpstr>Описание и назначение</vt:lpstr>
      <vt:lpstr>Цели и требования</vt:lpstr>
      <vt:lpstr>Презентация PowerPoint</vt:lpstr>
      <vt:lpstr>Наиболее значимые риски проекта</vt:lpstr>
      <vt:lpstr>Описание стека технологий</vt:lpstr>
      <vt:lpstr>Диаграмма процессов проекта</vt:lpstr>
      <vt:lpstr>Описание функционала приложения</vt:lpstr>
      <vt:lpstr>Документация разработчика</vt:lpstr>
      <vt:lpstr>Документация пользователя</vt:lpstr>
      <vt:lpstr>Достоинства и недостатки приложения</vt:lpstr>
      <vt:lpstr>Видео с геймплеем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слайд игры</dc:title>
  <dc:creator>Учетная запись Майкрософт</dc:creator>
  <cp:lastModifiedBy>123 Stas</cp:lastModifiedBy>
  <cp:revision>44</cp:revision>
  <dcterms:created xsi:type="dcterms:W3CDTF">2023-06-04T18:48:22Z</dcterms:created>
  <dcterms:modified xsi:type="dcterms:W3CDTF">2024-02-20T20:19:11Z</dcterms:modified>
</cp:coreProperties>
</file>